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1" r:id="rId3"/>
  </p:sldMasterIdLst>
  <p:notesMasterIdLst>
    <p:notesMasterId r:id="rId14"/>
  </p:notesMasterIdLst>
  <p:sldIdLst>
    <p:sldId id="316" r:id="rId4"/>
    <p:sldId id="317" r:id="rId5"/>
    <p:sldId id="310" r:id="rId6"/>
    <p:sldId id="297" r:id="rId7"/>
    <p:sldId id="311" r:id="rId8"/>
    <p:sldId id="314" r:id="rId9"/>
    <p:sldId id="313" r:id="rId10"/>
    <p:sldId id="307" r:id="rId11"/>
    <p:sldId id="300" r:id="rId12"/>
    <p:sldId id="31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767" autoAdjust="0"/>
  </p:normalViewPr>
  <p:slideViewPr>
    <p:cSldViewPr>
      <p:cViewPr varScale="1">
        <p:scale>
          <a:sx n="64" d="100"/>
          <a:sy n="64" d="100"/>
        </p:scale>
        <p:origin x="-133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C269D-A000-4E22-BF99-77B243059D28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0D2DD-28ED-49E6-93B9-A685A965FC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5837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0D2DD-28ED-49E6-93B9-A685A965FC1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3662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398726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4065858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1898831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1964411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5361073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2574521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8777637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940939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8279666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0720939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4539805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defTabSz="457200"/>
            <a:r>
              <a:rPr lang="en-US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defTabSz="457200"/>
            <a:r>
              <a:rPr lang="en-US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568541093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9015654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1079732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3811097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626187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0526518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7685708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559878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791766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057485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586621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515959"/>
      </p:ext>
    </p:extLst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8092313"/>
      </p:ext>
    </p:extLst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2321192"/>
      </p:ext>
    </p:extLst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9770853"/>
      </p:ext>
    </p:extLst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464292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3786075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6689968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defTabSz="457200"/>
            <a:r>
              <a:rPr lang="en-US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defTabSz="457200"/>
            <a:r>
              <a:rPr lang="en-US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38318539"/>
      </p:ext>
    </p:extLst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1132287"/>
      </p:ext>
    </p:extLst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0260833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6313397"/>
      </p:ext>
    </p:extLst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5114285"/>
      </p:ext>
    </p:extLst>
  </p:cSld>
  <p:clrMapOvr>
    <a:masterClrMapping/>
  </p:clrMapOvr>
  <p:transition spd="slow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65484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654171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CD63A31-25CF-4C66-BC87-F3A1BE5A60D6}" type="datetimeFigureOut">
              <a:rPr lang="ru-RU" smtClean="0"/>
              <a:pPr/>
              <a:t>18.04.2026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28FE01F-1F40-4EAC-AEB7-096C00EACF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defTabSz="457200"/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 defTabSz="457200"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defTabSz="457200"/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1189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ransition spd="slow">
    <p:wipe/>
  </p:transition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defTabSz="457200"/>
            <a:fld id="{ECD63A31-25CF-4C66-BC87-F3A1BE5A60D6}" type="datetimeFigureOut">
              <a:rPr lang="ru-RU" smtClean="0">
                <a:solidFill>
                  <a:prstClr val="white">
                    <a:tint val="75000"/>
                    <a:alpha val="60000"/>
                  </a:prstClr>
                </a:solidFill>
              </a:rPr>
              <a:pPr defTabSz="457200"/>
              <a:t>18.04.2026</a:t>
            </a:fld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defTabSz="457200"/>
            <a:endParaRPr lang="ru-RU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28FE01F-1F40-4EAC-AEB7-096C00EACF38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24023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transition spd="slow">
    <p:wipe/>
  </p:transition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6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A4%D0%B0%D0%B9%D0%BB:Order_of_the_Red_Star.jpg" TargetMode="External"/><Relationship Id="rId5" Type="http://schemas.openxmlformats.org/officeDocument/2006/relationships/slide" Target="slide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hyperlink" Target="https://ru.wikipedia.org/wiki/%D0%A4%D0%B0%D0%B9%D0%BB:Order_of_the_Patriotic_War_(1st_class).png" TargetMode="Externa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2"/>
          <p:cNvPicPr/>
          <p:nvPr/>
        </p:nvPicPr>
        <p:blipFill rotWithShape="1">
          <a:blip r:embed="rId2" cstate="print"/>
          <a:srcRect b="3585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43608" y="980728"/>
            <a:ext cx="738604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endParaRPr lang="ru-RU" sz="14000" dirty="0">
              <a:solidFill>
                <a:srgbClr val="92D050"/>
              </a:solidFill>
              <a:latin typeface="Times New Roman"/>
              <a:ea typeface="Times New Roman"/>
            </a:endParaRPr>
          </a:p>
          <a:p>
            <a:pPr algn="ctr" defTabSz="457200"/>
            <a:endParaRPr lang="ru-RU" sz="14000" dirty="0">
              <a:solidFill>
                <a:srgbClr val="92D050"/>
              </a:solidFill>
              <a:latin typeface="Times New Roman"/>
              <a:ea typeface="Times New Roman"/>
            </a:endParaRPr>
          </a:p>
          <a:p>
            <a:pPr algn="ctr" defTabSz="457200"/>
            <a:r>
              <a:rPr lang="ru-RU" sz="1200" dirty="0">
                <a:solidFill>
                  <a:prstClr val="white"/>
                </a:solidFill>
                <a:latin typeface="Times New Roman"/>
                <a:ea typeface="Times New Roman"/>
              </a:rPr>
              <a:t> </a:t>
            </a:r>
            <a:endParaRPr lang="ru-RU" sz="800" dirty="0">
              <a:solidFill>
                <a:prstClr val="white"/>
              </a:solidFill>
              <a:latin typeface="Times New Roman"/>
              <a:ea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-5144026"/>
            <a:ext cx="842493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endParaRPr lang="ru-RU" sz="1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endParaRPr lang="ru-RU" sz="1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endParaRPr lang="ru-RU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r>
              <a:rPr lang="ru-RU" sz="5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Славные </a:t>
            </a:r>
            <a:r>
              <a:rPr lang="ru-RU" sz="5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дочери Беларуси</a:t>
            </a:r>
          </a:p>
        </p:txBody>
      </p:sp>
      <p:pic>
        <p:nvPicPr>
          <p:cNvPr id="5" name="Рисунок 4" descr="Женщины партизаны, август 19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6187" y="1124744"/>
            <a:ext cx="6213465" cy="41756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11" y="5542867"/>
            <a:ext cx="9000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tabLst>
                <a:tab pos="3324225" algn="l"/>
              </a:tabLst>
            </a:pPr>
            <a:r>
              <a:rPr lang="ru-RU" b="1" dirty="0">
                <a:solidFill>
                  <a:srgbClr val="9E5E9B">
                    <a:lumMod val="75000"/>
                  </a:srgbClr>
                </a:solidFill>
                <a:latin typeface="Times New Roman"/>
                <a:ea typeface="Times New Roman"/>
              </a:rPr>
              <a:t>Рябов Вячеслав Андреевич, </a:t>
            </a:r>
            <a:endParaRPr lang="ru-RU" b="1" dirty="0" smtClean="0">
              <a:solidFill>
                <a:srgbClr val="9E5E9B">
                  <a:lumMod val="75000"/>
                </a:srgbClr>
              </a:solidFill>
              <a:latin typeface="Times New Roman"/>
              <a:ea typeface="Times New Roman"/>
            </a:endParaRPr>
          </a:p>
          <a:p>
            <a:pPr algn="ctr" defTabSz="457200">
              <a:tabLst>
                <a:tab pos="3324225" algn="l"/>
              </a:tabLst>
            </a:pPr>
            <a:r>
              <a:rPr lang="ru-RU" b="1" dirty="0" smtClean="0">
                <a:solidFill>
                  <a:srgbClr val="9E5E9B">
                    <a:lumMod val="75000"/>
                  </a:srgbClr>
                </a:solidFill>
                <a:latin typeface="Times New Roman"/>
                <a:ea typeface="Times New Roman"/>
              </a:rPr>
              <a:t>учащийся </a:t>
            </a:r>
            <a:r>
              <a:rPr lang="ru-RU" b="1" dirty="0">
                <a:solidFill>
                  <a:srgbClr val="9E5E9B">
                    <a:lumMod val="75000"/>
                  </a:srgbClr>
                </a:solidFill>
                <a:latin typeface="Times New Roman"/>
                <a:ea typeface="Times New Roman"/>
              </a:rPr>
              <a:t>10 класса </a:t>
            </a:r>
            <a:endParaRPr lang="ru-RU" b="1" dirty="0" smtClean="0">
              <a:solidFill>
                <a:srgbClr val="9E5E9B">
                  <a:lumMod val="75000"/>
                </a:srgbClr>
              </a:solidFill>
              <a:latin typeface="Times New Roman"/>
              <a:ea typeface="Times New Roman"/>
            </a:endParaRPr>
          </a:p>
          <a:p>
            <a:pPr algn="ctr" defTabSz="457200">
              <a:tabLst>
                <a:tab pos="3324225" algn="l"/>
              </a:tabLst>
            </a:pPr>
            <a:r>
              <a:rPr lang="ru-RU" b="1" dirty="0" smtClean="0">
                <a:solidFill>
                  <a:srgbClr val="9E5E9B">
                    <a:lumMod val="75000"/>
                  </a:srgbClr>
                </a:solidFill>
                <a:latin typeface="Times New Roman"/>
                <a:ea typeface="Times New Roman"/>
              </a:rPr>
              <a:t>государственного </a:t>
            </a:r>
            <a:r>
              <a:rPr lang="ru-RU" b="1" dirty="0">
                <a:solidFill>
                  <a:srgbClr val="9E5E9B">
                    <a:lumMod val="75000"/>
                  </a:srgbClr>
                </a:solidFill>
                <a:latin typeface="Times New Roman"/>
                <a:ea typeface="Times New Roman"/>
              </a:rPr>
              <a:t>учреждения </a:t>
            </a:r>
            <a:r>
              <a:rPr lang="ru-RU" b="1" dirty="0" smtClean="0">
                <a:solidFill>
                  <a:srgbClr val="9E5E9B">
                    <a:lumMod val="75000"/>
                  </a:srgbClr>
                </a:solidFill>
                <a:latin typeface="Times New Roman"/>
                <a:ea typeface="Times New Roman"/>
              </a:rPr>
              <a:t>образования</a:t>
            </a:r>
          </a:p>
          <a:p>
            <a:pPr algn="ctr" defTabSz="457200">
              <a:tabLst>
                <a:tab pos="3324225" algn="l"/>
              </a:tabLst>
            </a:pPr>
            <a:r>
              <a:rPr lang="ru-RU" b="1" dirty="0" smtClean="0">
                <a:solidFill>
                  <a:srgbClr val="9E5E9B">
                    <a:lumMod val="75000"/>
                  </a:srgbClr>
                </a:solidFill>
                <a:latin typeface="Times New Roman"/>
                <a:ea typeface="Times New Roman"/>
              </a:rPr>
              <a:t> </a:t>
            </a:r>
            <a:r>
              <a:rPr lang="ru-RU" b="1" dirty="0">
                <a:solidFill>
                  <a:srgbClr val="9E5E9B">
                    <a:lumMod val="75000"/>
                  </a:srgbClr>
                </a:solidFill>
                <a:latin typeface="Times New Roman"/>
                <a:ea typeface="Times New Roman"/>
              </a:rPr>
              <a:t>«Нивская средняя школа Жлобинского района</a:t>
            </a:r>
            <a:r>
              <a:rPr lang="ru-RU" b="1" dirty="0">
                <a:solidFill>
                  <a:srgbClr val="00B050"/>
                </a:solidFill>
                <a:latin typeface="Times New Roman"/>
                <a:ea typeface="Times New Roman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42278431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1052736"/>
            <a:ext cx="74888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tabLst>
                <a:tab pos="3324225" algn="l"/>
              </a:tabLst>
            </a:pPr>
            <a:r>
              <a:rPr lang="ru-RU" sz="4000" b="1" dirty="0">
                <a:solidFill>
                  <a:srgbClr val="C00000"/>
                </a:solidFill>
                <a:latin typeface="Times New Roman"/>
                <a:ea typeface="Times New Roman"/>
              </a:rPr>
              <a:t>Женщины Беларуси  в годы Великой Отечественной </a:t>
            </a:r>
            <a:r>
              <a:rPr lang="ru-RU" sz="40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войны</a:t>
            </a:r>
            <a:endParaRPr lang="ru-RU" sz="4000" b="1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just" defTabSz="457200">
              <a:tabLst>
                <a:tab pos="3324225" algn="l"/>
              </a:tabLst>
            </a:pPr>
            <a:r>
              <a:rPr lang="ru-RU" sz="4000" b="1" dirty="0" smtClean="0">
                <a:solidFill>
                  <a:srgbClr val="0000CC"/>
                </a:solidFill>
                <a:latin typeface="Times New Roman"/>
                <a:ea typeface="Times New Roman"/>
                <a:hlinkClick r:id="rId3" action="ppaction://hlinksldjump"/>
              </a:rPr>
              <a:t>9 - </a:t>
            </a:r>
            <a:r>
              <a:rPr lang="ru-RU" sz="3600" b="1" dirty="0" smtClean="0">
                <a:solidFill>
                  <a:srgbClr val="0000CC"/>
                </a:solidFill>
                <a:latin typeface="Times New Roman"/>
                <a:ea typeface="Times New Roman"/>
                <a:hlinkClick r:id="rId3" action="ppaction://hlinksldjump"/>
              </a:rPr>
              <a:t>Герой </a:t>
            </a:r>
            <a:r>
              <a:rPr lang="ru-RU" sz="3600" b="1" dirty="0">
                <a:solidFill>
                  <a:srgbClr val="0000CC"/>
                </a:solidFill>
                <a:latin typeface="Times New Roman"/>
                <a:ea typeface="Times New Roman"/>
                <a:hlinkClick r:id="rId3" action="ppaction://hlinksldjump"/>
              </a:rPr>
              <a:t>Советского союза</a:t>
            </a:r>
            <a:endParaRPr lang="ru-RU" sz="3600" b="1" dirty="0">
              <a:solidFill>
                <a:srgbClr val="0000CC"/>
              </a:solidFill>
              <a:latin typeface="Times New Roman"/>
              <a:ea typeface="Times New Roman"/>
            </a:endParaRPr>
          </a:p>
          <a:p>
            <a:pPr algn="just" defTabSz="457200">
              <a:tabLst>
                <a:tab pos="3324225" algn="l"/>
              </a:tabLst>
            </a:pPr>
            <a:r>
              <a:rPr lang="ru-RU" sz="3600" b="1" dirty="0" smtClean="0">
                <a:solidFill>
                  <a:srgbClr val="0000CC"/>
                </a:solidFill>
                <a:latin typeface="Times New Roman"/>
                <a:ea typeface="Times New Roman"/>
                <a:hlinkClick r:id="rId4" action="ppaction://hlinksldjump"/>
              </a:rPr>
              <a:t>43100 - Подпольщики</a:t>
            </a:r>
            <a:endParaRPr lang="ru-RU" sz="3600" b="1" dirty="0">
              <a:solidFill>
                <a:srgbClr val="0000CC"/>
              </a:solidFill>
              <a:latin typeface="Times New Roman"/>
              <a:ea typeface="Times New Roman"/>
            </a:endParaRPr>
          </a:p>
          <a:p>
            <a:pPr algn="just" defTabSz="457200">
              <a:tabLst>
                <a:tab pos="3324225" algn="l"/>
              </a:tabLst>
            </a:pPr>
            <a:r>
              <a:rPr lang="ru-RU" sz="3600" b="1" dirty="0" smtClean="0">
                <a:solidFill>
                  <a:srgbClr val="0000CC"/>
                </a:solidFill>
                <a:latin typeface="Times New Roman"/>
                <a:ea typeface="Times New Roman"/>
                <a:hlinkClick r:id="rId5" action="ppaction://hlinksldjump"/>
              </a:rPr>
              <a:t>36800 - Партизан</a:t>
            </a:r>
            <a:endParaRPr lang="ru-RU" sz="3600" b="1" dirty="0">
              <a:solidFill>
                <a:srgbClr val="0000CC"/>
              </a:solidFill>
              <a:latin typeface="Times New Roman"/>
              <a:ea typeface="Times New Roman"/>
            </a:endParaRPr>
          </a:p>
          <a:p>
            <a:pPr algn="just" defTabSz="457200">
              <a:tabLst>
                <a:tab pos="3324225" algn="l"/>
              </a:tabLst>
            </a:pPr>
            <a:r>
              <a:rPr lang="ru-RU" sz="3600" b="1" dirty="0" smtClean="0">
                <a:solidFill>
                  <a:srgbClr val="0000CC"/>
                </a:solidFill>
                <a:latin typeface="Times New Roman"/>
                <a:ea typeface="Times New Roman"/>
                <a:hlinkClick r:id="rId6" action="ppaction://hlinksldjump"/>
              </a:rPr>
              <a:t>106700 - Связные </a:t>
            </a:r>
            <a:r>
              <a:rPr lang="ru-RU" sz="3600" b="1" dirty="0">
                <a:solidFill>
                  <a:srgbClr val="0000CC"/>
                </a:solidFill>
                <a:latin typeface="Times New Roman"/>
                <a:ea typeface="Times New Roman"/>
                <a:hlinkClick r:id="rId6" action="ppaction://hlinksldjump"/>
              </a:rPr>
              <a:t>партизаны</a:t>
            </a:r>
            <a:endParaRPr lang="ru-RU" sz="3600" b="1" dirty="0">
              <a:solidFill>
                <a:srgbClr val="0000CC"/>
              </a:solidFill>
              <a:latin typeface="Times New Roman"/>
              <a:ea typeface="Times New Roman"/>
            </a:endParaRPr>
          </a:p>
          <a:p>
            <a:pPr algn="just" defTabSz="457200">
              <a:tabLst>
                <a:tab pos="3324225" algn="l"/>
              </a:tabLst>
            </a:pPr>
            <a:r>
              <a:rPr lang="ru-RU" sz="3600" b="1" dirty="0" smtClean="0">
                <a:solidFill>
                  <a:srgbClr val="0000CC"/>
                </a:solidFill>
                <a:latin typeface="Times New Roman"/>
                <a:ea typeface="Times New Roman"/>
                <a:hlinkClick r:id="rId7" action="ppaction://hlinksldjump"/>
              </a:rPr>
              <a:t>88000 - белорусок </a:t>
            </a:r>
            <a:r>
              <a:rPr lang="ru-RU" sz="3600" b="1" dirty="0">
                <a:solidFill>
                  <a:srgbClr val="0000CC"/>
                </a:solidFill>
                <a:latin typeface="Times New Roman"/>
                <a:ea typeface="Times New Roman"/>
                <a:hlinkClick r:id="rId7" action="ppaction://hlinksldjump"/>
              </a:rPr>
              <a:t>погибло на </a:t>
            </a:r>
            <a:r>
              <a:rPr lang="ru-RU" sz="3600" b="1" dirty="0" smtClean="0">
                <a:solidFill>
                  <a:srgbClr val="0000CC"/>
                </a:solidFill>
                <a:latin typeface="Times New Roman"/>
                <a:ea typeface="Times New Roman"/>
                <a:hlinkClick r:id="rId7" action="ppaction://hlinksldjump"/>
              </a:rPr>
              <a:t>фронте </a:t>
            </a:r>
            <a:r>
              <a:rPr lang="ru-RU" sz="3600" b="1" dirty="0" smtClean="0">
                <a:solidFill>
                  <a:srgbClr val="0000CC"/>
                </a:solidFill>
                <a:latin typeface="Times New Roman"/>
                <a:ea typeface="Times New Roman"/>
              </a:rPr>
              <a:t>                 </a:t>
            </a:r>
          </a:p>
          <a:p>
            <a:pPr algn="just" defTabSz="457200">
              <a:tabLst>
                <a:tab pos="3324225" algn="l"/>
              </a:tabLst>
            </a:pPr>
            <a:r>
              <a:rPr lang="ru-RU" sz="2800" b="1">
                <a:solidFill>
                  <a:srgbClr val="0000CC"/>
                </a:solidFill>
                <a:latin typeface="Times New Roman"/>
                <a:ea typeface="Times New Roman"/>
                <a:hlinkClick r:id="rId8" action="ppaction://hlinksldjump"/>
              </a:rPr>
              <a:t> </a:t>
            </a:r>
            <a:r>
              <a:rPr lang="ru-RU" sz="2800" b="1" smtClean="0">
                <a:solidFill>
                  <a:srgbClr val="0000CC"/>
                </a:solidFill>
                <a:latin typeface="Times New Roman"/>
                <a:ea typeface="Times New Roman"/>
                <a:hlinkClick r:id="rId8" action="ppaction://hlinksldjump"/>
              </a:rPr>
              <a:t>                                             </a:t>
            </a:r>
            <a:r>
              <a:rPr lang="ru-RU" sz="2800" b="1" dirty="0" smtClean="0">
                <a:solidFill>
                  <a:srgbClr val="0000CC"/>
                </a:solidFill>
                <a:latin typeface="Times New Roman"/>
                <a:ea typeface="Times New Roman"/>
                <a:hlinkClick r:id="rId8" action="ppaction://hlinksldjump"/>
              </a:rPr>
              <a:t>(Последний слайд)</a:t>
            </a:r>
            <a:endParaRPr lang="ru-RU" sz="3200" b="1" dirty="0">
              <a:solidFill>
                <a:srgbClr val="0000CC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83070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95412"/>
            <a:ext cx="6480720" cy="653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           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Вера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Захаровна </a:t>
            </a:r>
            <a:r>
              <a:rPr lang="ru-RU" sz="2800" b="1" dirty="0" err="1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Хоружая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одилась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27 сентября 1903 года в городе Бобруйске,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однако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ее детство прошло в городе Мозыре,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где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она окончила школу в 1919 году. В 16 лет она 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работала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батрачкой у кулаков, затем учителем в селе,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после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ушла добровольцем на гражданскую войну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Красную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Армию. В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1924 году она была  назначена 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секретарём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Центрального Комитета Коммунистического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союза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молодежи Западной Беларуси в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Белостоке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 октябре 1925 года польские власти  осудили её  на восемь лет каторги. В 1932 году В.Хоружая после  обмена на польского ксендза вернулась в Советский Союз.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Страшный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для советского народа день – 22 июня 1941 года – застал В.З. Хоружую в городе Пинске. Ни секунды не раздумывая, она вместе с Сергеем Корниловым – своим мужем и товарищами вступила в партизанский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отряд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Вскоре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её муж погиб. В этот тяжелый период Вера Захаровна Хоружая  была эвакуировна за линию фронта. Осенью 1942 года её по личной просьбе направляют в город  Витебск для организации подпольной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борьбы. В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ноябре 1942 года по доносу изменника В.З. Хоружая попала в руки гестаповцев. На изощрённых допросах фашистов  молодая женщина героически молчала. Через несколько дней она вместе  с двумя другими партизанами была  повешена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3" action="ppaction://hlinksldjump"/>
              </a:rPr>
              <a:t>.                    (Слайд 2)                        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25" t="3264" r="5660" b="5757"/>
          <a:stretch/>
        </p:blipFill>
        <p:spPr bwMode="auto">
          <a:xfrm>
            <a:off x="6876256" y="95412"/>
            <a:ext cx="1900652" cy="26012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Изображение наград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9963" y="2852936"/>
            <a:ext cx="1390353" cy="266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Светлана\Downloads\qrcode_334965690_817ee0b49366e3f73f06f2bd2e511a6c (2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8148" y="5643578"/>
            <a:ext cx="1015971" cy="1015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314731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Рисунок 1" descr="Мазаник Елена Григорьев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3191"/>
            <a:ext cx="2059040" cy="3179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1" descr="Просмотреть исходную картинк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2515"/>
            <a:ext cx="2095087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1" descr="Просмотреть исходную картинк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3802"/>
            <a:ext cx="2111394" cy="3156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3280785"/>
            <a:ext cx="8460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Мазаник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М.</a:t>
            </a:r>
            <a:r>
              <a:rPr lang="ru-RU" sz="2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Осипова            Н. Троян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3865560"/>
            <a:ext cx="781236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Подготовкой операции по уничтожению В.Кубе 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занялись Мария Осипова, Надежда Троян и Елена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Мазаник, работавшая  в доме палача белорусского народа. 21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1943 года  примерно в 6 часов 30 минут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 Мазаник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обернув мину платком и положив её в сумку, вышла на работу. На случай провала у неё был при себе яд. Охранники Кубе, стоявшие на входе, не стали обыскивать хорошо знакомую им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уборщицу. Они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правда, обратили внимание на платок, которым была обвёрнута мина, но поверили словами Елены, которая сказала, что несёт платок в подарок супруге Кубе - Аните. Переодевшись, Елена подвязала мину под платье.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некоторое время Елена отпросилась у Аниты уйти с работы — под предлогом зубной боли. В 00 часов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 22 сентября 1943 года мина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сработала: В. Кубе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убит                                           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(Слайд 2)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Светлана\Downloads\qrcode_334968780_5359f7d8081703df41d688f28040935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5429264"/>
            <a:ext cx="1173128" cy="11731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522539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5" y="132109"/>
            <a:ext cx="5544616" cy="7192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Елена </a:t>
            </a:r>
            <a:r>
              <a:rPr lang="ru-RU" sz="2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Константиновна Стемпковская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родилась 10 октября 1921 года  в деревне Мазурщина Солигорского района. Там она окончила 7 классов сельской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школы.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ряды  Красной Армии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Е.К.Стемпковская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добровольно вступила в  июне 1941 года.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января 1942 года она находилась на фронтах  Великой Отечественной войны. 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 июне 1942 года в районе села Зимовенька  Белгородской области батальон,  в котором служила  Е.Стемпковская,  попал в окружение. Однако девушка продолжала  обеспечивать радиосвязь со штабом полка, а когда был убит корректировщик, вызвала огонь на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себя. </a:t>
            </a:r>
            <a:r>
              <a:rPr lang="ru-RU" sz="2000" b="1" spc="1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Когда </a:t>
            </a:r>
            <a:r>
              <a:rPr lang="ru-RU" sz="2000" b="1" spc="1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фашисты подошли на близкое расстояние, отважная радистка взялась за карабин и в упор застрелила троих гитлеровцев. Фашистам удалось незаметно подобраться к </a:t>
            </a:r>
            <a:r>
              <a:rPr lang="ru-RU" sz="2000" b="1" spc="1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Е.Стемпковской</a:t>
            </a:r>
            <a:r>
              <a:rPr lang="ru-RU" sz="2000" b="1" spc="1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b="1" spc="1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и схватить её. </a:t>
            </a:r>
            <a:r>
              <a:rPr lang="ru-RU" sz="2000" b="1" spc="1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Гитлеровцы  </a:t>
            </a:r>
            <a:r>
              <a:rPr lang="ru-RU" sz="2000" b="1" spc="1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зверски замучили отважную радистку, отрубив ей  руки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.             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3" action="ppaction://hlinksldjump"/>
              </a:rPr>
              <a:t>(Слайд 2)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600" dirty="0">
              <a:solidFill>
                <a:srgbClr val="0000CC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2560" y="44836"/>
            <a:ext cx="2476125" cy="33919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Изображение наград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8082" y="3429000"/>
            <a:ext cx="928694" cy="178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Светлана\Downloads\qrcode_334965690_817ee0b49366e3f73f06f2bd2e511a6c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5272" y="5357826"/>
            <a:ext cx="1317612" cy="13176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227701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4385" y="187375"/>
            <a:ext cx="2474759" cy="3097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185907"/>
            <a:ext cx="529124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Мариненко Татьяна Савельевна </a:t>
            </a:r>
            <a:r>
              <a:rPr lang="ru-RU" sz="23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родилась 25 января 1920 года  в деревне Сухой Бор Полоцкого района. </a:t>
            </a:r>
          </a:p>
          <a:p>
            <a:pPr indent="449580" algn="just">
              <a:spcAft>
                <a:spcPts val="0"/>
              </a:spcAft>
            </a:pPr>
            <a:r>
              <a:rPr lang="ru-RU" sz="23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Во время Великой Отечественной войны была связной и разведчицей партизанской бригады «Неуловимые».   В июле 1942 года  </a:t>
            </a:r>
            <a:r>
              <a:rPr lang="ru-RU" sz="2300" b="1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Т.С.Мариненко</a:t>
            </a:r>
            <a:r>
              <a:rPr lang="ru-RU" sz="23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была арестована, подверглась жестоким пыткам. Она  с презрением отвергла обещания фашистов сохранить жизнь, не приняла огромную сумму денег за выдачу тайны. Патриотка передала на волю 2 записки, в которых предупредила об арестах. </a:t>
            </a:r>
          </a:p>
          <a:p>
            <a:pPr indent="449580" algn="just">
              <a:spcAft>
                <a:spcPts val="0"/>
              </a:spcAft>
            </a:pPr>
            <a:r>
              <a:rPr lang="ru-RU" sz="23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Изувеченную, её вместе с 14-летним братом Лавреном  2 августа 1942 года  расстреляли фашисты.   </a:t>
            </a:r>
            <a:r>
              <a:rPr lang="ru-RU" sz="23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4" action="ppaction://hlinksldjump"/>
              </a:rPr>
              <a:t>(Слайд 2)</a:t>
            </a:r>
            <a:r>
              <a:rPr lang="ru-RU" sz="23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4" action="ppaction://hlinksldjump"/>
              </a:rPr>
              <a:t> </a:t>
            </a:r>
            <a:endParaRPr lang="ru-RU" sz="2300" b="1" dirty="0">
              <a:solidFill>
                <a:schemeClr val="accent5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" name="Picture 1" descr="Изображение наград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6644" y="3286124"/>
            <a:ext cx="791561" cy="1518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Светлана\Downloads\qrcode_334968780_5359f7d8081703df41d688f280409354 (1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68" y="5143512"/>
            <a:ext cx="1301723" cy="13017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72217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2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01679"/>
            <a:ext cx="5995288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    Анна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Ивановна Масловская 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 начале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Великой Отечественной войны добровольно вступила в ряды Красной Армии. Военная часть, в которой служила Анна Масловская, под Витебском попала в окружение. Она была направлена командованием для работы в тылу врага в Поставский район. По заданию партизанской бригады имени Ворошилова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Масловс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-кая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А.И. вела переговоры по переходу поставского полицейского гарнизона к партизанам. В результате около 80 человек с оружием перешли на сторону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партизан.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    В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мае 1943  года  подпольщица вынуждена была сама отправиться к партизанам. Молодая партизанка уничтожила несколько десятков солдат и офицеров противника, вынесла с поля боя 23 раненых партизана.  В конце 1943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года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она встретилась с  начальником гарнизона полковником Антонайтисом и уговорила его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оказать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помощь партизанам. На следующий день он передал через нее несколько винтовок 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патроны.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       После окончания Великой Отечественной войны войны Масловская А.И. усыновила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пятнадцать детей, родители которых погибли во время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гитлеровского нашествия.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3324225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                                                                   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b="1" dirty="0" smtClean="0">
                <a:latin typeface="Times New Roman"/>
                <a:ea typeface="Times New Roman"/>
                <a:cs typeface="Times New Roman"/>
                <a:hlinkClick r:id="rId3" action="ppaction://hlinksldjump"/>
              </a:rPr>
              <a:t>(Слайд 2)</a:t>
            </a:r>
            <a:endParaRPr lang="ru-RU" sz="19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2912" y="212646"/>
            <a:ext cx="1881479" cy="27122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Изображение наград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3000372"/>
            <a:ext cx="830854" cy="159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Светлана\Downloads\qrcode_334965690_817ee0b49366e3f73f06f2bd2e511a6c (1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00958" y="5357826"/>
            <a:ext cx="1316004" cy="13160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609047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082" y="-3384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6858000"/>
            <a:ext cx="6152471" cy="6663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1979712" y="1988840"/>
            <a:ext cx="5760640" cy="579382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b="1" spc="1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Picture 2" descr="Самусенко Александра Григорьевна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6026" y="115243"/>
            <a:ext cx="1926724" cy="28817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117334"/>
            <a:ext cx="583091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Александра Григорьевна Самусенко </a:t>
            </a:r>
            <a:r>
              <a:rPr lang="ru-RU" sz="21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в деревне Кирово Жлобинского района. В начале Великой Отечественной войны девушка,  став танкистом, воевала на Западном и Брянском фронтах. К 1943-му имела уже звание старшего лейтенанта. Была трижды ранена, один раз - тяжело. Свою первую боевую награду - орден Отечественной войны I степени - А.Г. Самусенко получила 27 марта 1943 г. за то, что во время боя взяла на себя командование батальоном вместо убитого комбата и «чётко и энергично руководила боевыми действиями танков». В битве на Курской дуге А.Самусенко  была удостоена ордена Красной Звезды за смелость и решительность при  выводе бойцов из окружения. Единственная женщина-танкист,  заместитель командира танкового батальона героически погибла в бою 3 марта 1945 года неподалёку от польского города </a:t>
            </a:r>
            <a:r>
              <a:rPr lang="ru-RU" sz="21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Лобез</a:t>
            </a:r>
            <a:r>
              <a:rPr lang="ru-RU" sz="21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(Слайд 2)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upload.wikimedia.org/wikipedia/commons/thumb/0/0f/Order_of_the_Red_Star.jpg/180px-Order_of_the_Red_Star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3665" y="3393062"/>
            <a:ext cx="2040253" cy="2040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68087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544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Рисунок 1" descr="Просмотреть исходную картинк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2338" y="159355"/>
            <a:ext cx="1767003" cy="2837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67353" y="104237"/>
            <a:ext cx="6004985" cy="654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3324225" algn="l"/>
              </a:tabLst>
            </a:pPr>
            <a:r>
              <a:rPr lang="ru-RU" sz="20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lang="ru-RU" sz="20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Тамара Иосифовна Ремисько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 первых дней войны сражалась в рядах Жлобинского истребительного батальона. Осенью 1941-го года,  будучи медицинской сестрой, попала  в окружение под Вязьмой. Ей удалось бежать и вернуться в Жлобин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/>
                <a:ea typeface="Times New Roman"/>
                <a:cs typeface="Times New Roman"/>
              </a:rPr>
              <a:t>.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 марте 1942 года она стала руководителем подпольной группы. В то время в Жлобине фашисты организовали два лагеря для пленных красноармейцев. Сначала подпольщики собирали продукты и передавали их военнопленным, а позже стали организовывать побеги из неволи.  Весной 1943 года в Жлобине начались обыски и аресты. Гестапо схватило мать Тамары и её 15-летнюю сестру Надежду. После пыток и допросов, ничего не добившись, оккупанты расстреляли обеих. Тамара же успела уйти в партизанский отряд.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Однажды Т. И. Ремисько, будучи  в городе Жлобине по спецзаданию, внезапно наскочила на группу пьяных полицейских. Десять человек разоружила она и доставила в штаб. За этот подвиг её наградили орденом Отечественной войны 1-й степени.     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4" action="ppaction://hlinksldjump"/>
              </a:rPr>
              <a:t>(Слайд 2)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2" descr="Изображение награды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4871" y="3498532"/>
            <a:ext cx="1916486" cy="201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514563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71020" y="260648"/>
            <a:ext cx="76934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Благодарность вечная вам всем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Девушки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достойные поэм!</a:t>
            </a:r>
          </a:p>
        </p:txBody>
      </p:sp>
      <p:pic>
        <p:nvPicPr>
          <p:cNvPr id="3" name="Рисунок 2" descr="https://www.belta.by/uploads/lotus/opinion/000052_400021B53F88D4F3432587CD006041DB_27292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750"/>
          <a:stretch/>
        </p:blipFill>
        <p:spPr bwMode="auto">
          <a:xfrm>
            <a:off x="1212024" y="1964603"/>
            <a:ext cx="7811458" cy="3984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477580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1_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700</TotalTime>
  <Words>910</Words>
  <Application>Microsoft Office PowerPoint</Application>
  <PresentationFormat>Экран (4:3)</PresentationFormat>
  <Paragraphs>48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Воздушный поток</vt:lpstr>
      <vt:lpstr>Ион</vt:lpstr>
      <vt:lpstr>1_Ион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Светлана</cp:lastModifiedBy>
  <cp:revision>194</cp:revision>
  <dcterms:created xsi:type="dcterms:W3CDTF">2021-10-27T17:22:28Z</dcterms:created>
  <dcterms:modified xsi:type="dcterms:W3CDTF">2026-04-18T09:04:00Z</dcterms:modified>
</cp:coreProperties>
</file>